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756403-9966-400B-9EDE-2C26208A8101}" v="68" dt="2023-11-29T07:58:58.0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0"/>
    <p:restoredTop sz="96327"/>
  </p:normalViewPr>
  <p:slideViewPr>
    <p:cSldViewPr snapToGrid="0">
      <p:cViewPr varScale="1">
        <p:scale>
          <a:sx n="118" d="100"/>
          <a:sy n="118" d="100"/>
        </p:scale>
        <p:origin x="208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a Sujith Potineni" clId="Web-{B4756403-9966-400B-9EDE-2C26208A8101}"/>
    <pc:docChg chg="addSld modSld">
      <pc:chgData name="Bala Sujith Potineni" userId="" providerId="" clId="Web-{B4756403-9966-400B-9EDE-2C26208A8101}" dt="2023-11-29T07:58:58.021" v="66"/>
      <pc:docMkLst>
        <pc:docMk/>
      </pc:docMkLst>
      <pc:sldChg chg="addSp delSp modSp new">
        <pc:chgData name="Bala Sujith Potineni" userId="" providerId="" clId="Web-{B4756403-9966-400B-9EDE-2C26208A8101}" dt="2023-11-29T07:58:58.021" v="66"/>
        <pc:sldMkLst>
          <pc:docMk/>
          <pc:sldMk cId="3020713342" sldId="280"/>
        </pc:sldMkLst>
        <pc:spChg chg="mod">
          <ac:chgData name="Bala Sujith Potineni" userId="" providerId="" clId="Web-{B4756403-9966-400B-9EDE-2C26208A8101}" dt="2023-11-29T07:57:11.657" v="4" actId="1076"/>
          <ac:spMkLst>
            <pc:docMk/>
            <pc:sldMk cId="3020713342" sldId="280"/>
            <ac:spMk id="2" creationId="{693014C6-577E-B63B-138E-68B0AEA9DE27}"/>
          </ac:spMkLst>
        </pc:spChg>
        <pc:spChg chg="del mod">
          <ac:chgData name="Bala Sujith Potineni" userId="" providerId="" clId="Web-{B4756403-9966-400B-9EDE-2C26208A8101}" dt="2023-11-29T07:57:29.205" v="6"/>
          <ac:spMkLst>
            <pc:docMk/>
            <pc:sldMk cId="3020713342" sldId="280"/>
            <ac:spMk id="3" creationId="{7D73B5E0-1964-588B-E349-9D5DB1957E53}"/>
          </ac:spMkLst>
        </pc:spChg>
        <pc:spChg chg="add del mod">
          <ac:chgData name="Bala Sujith Potineni" userId="" providerId="" clId="Web-{B4756403-9966-400B-9EDE-2C26208A8101}" dt="2023-11-29T07:58:54.895" v="65"/>
          <ac:spMkLst>
            <pc:docMk/>
            <pc:sldMk cId="3020713342" sldId="280"/>
            <ac:spMk id="6" creationId="{515D1906-DFD2-D634-7DBC-5DE766F40156}"/>
          </ac:spMkLst>
        </pc:spChg>
        <pc:graphicFrameChg chg="add del mod ord modGraphic">
          <ac:chgData name="Bala Sujith Potineni" userId="" providerId="" clId="Web-{B4756403-9966-400B-9EDE-2C26208A8101}" dt="2023-11-29T07:58:16.832" v="58"/>
          <ac:graphicFrameMkLst>
            <pc:docMk/>
            <pc:sldMk cId="3020713342" sldId="280"/>
            <ac:graphicFrameMk id="4" creationId="{F311977C-0460-5D63-136F-68B1391238E6}"/>
          </ac:graphicFrameMkLst>
        </pc:graphicFrameChg>
        <pc:picChg chg="add del mod">
          <ac:chgData name="Bala Sujith Potineni" userId="" providerId="" clId="Web-{B4756403-9966-400B-9EDE-2C26208A8101}" dt="2023-11-29T07:58:58.021" v="66"/>
          <ac:picMkLst>
            <pc:docMk/>
            <pc:sldMk cId="3020713342" sldId="280"/>
            <ac:picMk id="8" creationId="{F24155E3-4A89-7E05-B92A-5A846E01012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807F0C-230B-49B4-8401-B1EDC021880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8F03D03-25B1-4EA3-9A4C-0A73BDD109F9}">
      <dgm:prSet/>
      <dgm:spPr/>
      <dgm:t>
        <a:bodyPr/>
        <a:lstStyle/>
        <a:p>
          <a:r>
            <a:rPr lang="en-US" baseline="0" dirty="0"/>
            <a:t>FORECAST STAFFING NEEDS AND SERVICE LEVELS AS THIS ENSURES THAT IT HAS ADEQUATE RESOURCES.</a:t>
          </a:r>
          <a:endParaRPr lang="en-US" dirty="0"/>
        </a:p>
      </dgm:t>
    </dgm:pt>
    <dgm:pt modelId="{A5E32C51-B057-4890-BFA5-D6B3697BAADA}" type="parTrans" cxnId="{75380717-A0DB-4AE7-A02D-F3272BC9C043}">
      <dgm:prSet/>
      <dgm:spPr/>
      <dgm:t>
        <a:bodyPr/>
        <a:lstStyle/>
        <a:p>
          <a:endParaRPr lang="en-US"/>
        </a:p>
      </dgm:t>
    </dgm:pt>
    <dgm:pt modelId="{28F6DFB1-620F-4567-8BF6-98494F036C08}" type="sibTrans" cxnId="{75380717-A0DB-4AE7-A02D-F3272BC9C043}">
      <dgm:prSet/>
      <dgm:spPr/>
      <dgm:t>
        <a:bodyPr/>
        <a:lstStyle/>
        <a:p>
          <a:endParaRPr lang="en-US"/>
        </a:p>
      </dgm:t>
    </dgm:pt>
    <dgm:pt modelId="{666C5C19-6998-4C06-8BFE-454EC55347B0}">
      <dgm:prSet/>
      <dgm:spPr/>
      <dgm:t>
        <a:bodyPr/>
        <a:lstStyle/>
        <a:p>
          <a:r>
            <a:rPr lang="en-US" baseline="0"/>
            <a:t>IDENTIFY PROCESS BOTTLENECKS AS SIMULATION CAN PINPOINT WHERE DELAYS OCCUR WHETHER DUE TO IMPROPER STAFF LEVELS, INADEQUATE SKILLS/TRAINING, FLAWED PROCEDURES OR TECHNOLOGY ISSUES.</a:t>
          </a:r>
          <a:endParaRPr lang="en-US"/>
        </a:p>
      </dgm:t>
    </dgm:pt>
    <dgm:pt modelId="{26E84DEF-1B85-4954-84EB-F85C4FA92B40}" type="parTrans" cxnId="{06D67D6A-49C3-40FC-BC68-A13A075B95E2}">
      <dgm:prSet/>
      <dgm:spPr/>
      <dgm:t>
        <a:bodyPr/>
        <a:lstStyle/>
        <a:p>
          <a:endParaRPr lang="en-US"/>
        </a:p>
      </dgm:t>
    </dgm:pt>
    <dgm:pt modelId="{77A7BBF8-9648-4111-AF87-E165547285E7}" type="sibTrans" cxnId="{06D67D6A-49C3-40FC-BC68-A13A075B95E2}">
      <dgm:prSet/>
      <dgm:spPr/>
      <dgm:t>
        <a:bodyPr/>
        <a:lstStyle/>
        <a:p>
          <a:endParaRPr lang="en-US"/>
        </a:p>
      </dgm:t>
    </dgm:pt>
    <dgm:pt modelId="{F8287A54-8150-42F5-A2F7-072D7D285D1D}">
      <dgm:prSet/>
      <dgm:spPr/>
      <dgm:t>
        <a:bodyPr/>
        <a:lstStyle/>
        <a:p>
          <a:r>
            <a:rPr lang="en-US" baseline="0" dirty="0"/>
            <a:t>MAKING CHANGES TO A REAL SUPPORT CENTER CAN INVOLVE BUSINESS RISKS IF IT NEGATIVELY IMPACTS OPERATIONS.</a:t>
          </a:r>
          <a:endParaRPr lang="en-US" dirty="0"/>
        </a:p>
      </dgm:t>
    </dgm:pt>
    <dgm:pt modelId="{FED8A902-94D1-48CB-89B8-4389A3CF0675}" type="parTrans" cxnId="{8BFD7C59-627E-4EAB-9EA0-7AB14FDDC436}">
      <dgm:prSet/>
      <dgm:spPr/>
      <dgm:t>
        <a:bodyPr/>
        <a:lstStyle/>
        <a:p>
          <a:endParaRPr lang="en-US"/>
        </a:p>
      </dgm:t>
    </dgm:pt>
    <dgm:pt modelId="{B53B88B4-DF46-4C01-A632-DC63F15C8C85}" type="sibTrans" cxnId="{8BFD7C59-627E-4EAB-9EA0-7AB14FDDC436}">
      <dgm:prSet/>
      <dgm:spPr/>
      <dgm:t>
        <a:bodyPr/>
        <a:lstStyle/>
        <a:p>
          <a:endParaRPr lang="en-US"/>
        </a:p>
      </dgm:t>
    </dgm:pt>
    <dgm:pt modelId="{BFD08AEA-CC0E-4F20-99B8-D6ADC88BD5E3}">
      <dgm:prSet/>
      <dgm:spPr/>
      <dgm:t>
        <a:bodyPr/>
        <a:lstStyle/>
        <a:p>
          <a:r>
            <a:rPr lang="en-US" baseline="0"/>
            <a:t>OPTIMIZE EFFICIENCY.</a:t>
          </a:r>
          <a:endParaRPr lang="en-US"/>
        </a:p>
      </dgm:t>
    </dgm:pt>
    <dgm:pt modelId="{7620DFEA-7FD8-4176-A2C0-26D654FD53BC}" type="parTrans" cxnId="{BD9D755F-FF69-42FA-A78F-1CC1492066D4}">
      <dgm:prSet/>
      <dgm:spPr/>
      <dgm:t>
        <a:bodyPr/>
        <a:lstStyle/>
        <a:p>
          <a:endParaRPr lang="en-US"/>
        </a:p>
      </dgm:t>
    </dgm:pt>
    <dgm:pt modelId="{46578E47-FDB3-497F-8252-457E44B4EBF8}" type="sibTrans" cxnId="{BD9D755F-FF69-42FA-A78F-1CC1492066D4}">
      <dgm:prSet/>
      <dgm:spPr/>
      <dgm:t>
        <a:bodyPr/>
        <a:lstStyle/>
        <a:p>
          <a:endParaRPr lang="en-US"/>
        </a:p>
      </dgm:t>
    </dgm:pt>
    <dgm:pt modelId="{228AC660-51A9-4A84-97A6-04B46A79FE10}">
      <dgm:prSet/>
      <dgm:spPr/>
      <dgm:t>
        <a:bodyPr/>
        <a:lstStyle/>
        <a:p>
          <a:r>
            <a:rPr lang="en-US" baseline="0"/>
            <a:t>SIMULATION ALLOWS STRESS TESTING FOR PEAK PERIODS LIKE NEW PRODUCT LAUNCHES OR MAJOR OUTAGES.</a:t>
          </a:r>
          <a:endParaRPr lang="en-US"/>
        </a:p>
      </dgm:t>
    </dgm:pt>
    <dgm:pt modelId="{10001138-230A-4762-9668-E7E5493BD834}" type="parTrans" cxnId="{86DBD045-53ED-4ABF-AE2F-E8431D8E323F}">
      <dgm:prSet/>
      <dgm:spPr/>
      <dgm:t>
        <a:bodyPr/>
        <a:lstStyle/>
        <a:p>
          <a:endParaRPr lang="en-US"/>
        </a:p>
      </dgm:t>
    </dgm:pt>
    <dgm:pt modelId="{C6B64C78-0D8A-44C9-8274-B2307DF1E953}" type="sibTrans" cxnId="{86DBD045-53ED-4ABF-AE2F-E8431D8E323F}">
      <dgm:prSet/>
      <dgm:spPr/>
      <dgm:t>
        <a:bodyPr/>
        <a:lstStyle/>
        <a:p>
          <a:endParaRPr lang="en-US"/>
        </a:p>
      </dgm:t>
    </dgm:pt>
    <dgm:pt modelId="{CE5A920B-BC7E-4BC5-BFD1-54770FD9A300}" type="pres">
      <dgm:prSet presAssocID="{F2807F0C-230B-49B4-8401-B1EDC021880C}" presName="root" presStyleCnt="0">
        <dgm:presLayoutVars>
          <dgm:dir/>
          <dgm:resizeHandles val="exact"/>
        </dgm:presLayoutVars>
      </dgm:prSet>
      <dgm:spPr/>
    </dgm:pt>
    <dgm:pt modelId="{E0D06C93-A613-4B9E-915C-BAA0FEBE7D24}" type="pres">
      <dgm:prSet presAssocID="{98F03D03-25B1-4EA3-9A4C-0A73BDD109F9}" presName="compNode" presStyleCnt="0"/>
      <dgm:spPr/>
    </dgm:pt>
    <dgm:pt modelId="{713C71F1-5B45-4813-8BF0-54C1F1C18292}" type="pres">
      <dgm:prSet presAssocID="{98F03D03-25B1-4EA3-9A4C-0A73BDD109F9}" presName="bgRect" presStyleLbl="bgShp" presStyleIdx="0" presStyleCnt="5"/>
      <dgm:spPr/>
    </dgm:pt>
    <dgm:pt modelId="{9E2E28EA-1600-4014-BC90-F6E3800426FB}" type="pres">
      <dgm:prSet presAssocID="{98F03D03-25B1-4EA3-9A4C-0A73BDD109F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7904F56C-EF2B-4830-8514-C2A88A706F28}" type="pres">
      <dgm:prSet presAssocID="{98F03D03-25B1-4EA3-9A4C-0A73BDD109F9}" presName="spaceRect" presStyleCnt="0"/>
      <dgm:spPr/>
    </dgm:pt>
    <dgm:pt modelId="{22AB4D8B-E16F-48F1-A4E8-AB73FC1FA938}" type="pres">
      <dgm:prSet presAssocID="{98F03D03-25B1-4EA3-9A4C-0A73BDD109F9}" presName="parTx" presStyleLbl="revTx" presStyleIdx="0" presStyleCnt="5">
        <dgm:presLayoutVars>
          <dgm:chMax val="0"/>
          <dgm:chPref val="0"/>
        </dgm:presLayoutVars>
      </dgm:prSet>
      <dgm:spPr/>
    </dgm:pt>
    <dgm:pt modelId="{2FD1A210-FB94-469B-A79E-FD70C9561A61}" type="pres">
      <dgm:prSet presAssocID="{28F6DFB1-620F-4567-8BF6-98494F036C08}" presName="sibTrans" presStyleCnt="0"/>
      <dgm:spPr/>
    </dgm:pt>
    <dgm:pt modelId="{093C5249-03AE-4D1C-B709-EC677D77C14E}" type="pres">
      <dgm:prSet presAssocID="{666C5C19-6998-4C06-8BFE-454EC55347B0}" presName="compNode" presStyleCnt="0"/>
      <dgm:spPr/>
    </dgm:pt>
    <dgm:pt modelId="{FE1F1E1F-4936-4125-A3A5-A41A2389FEC9}" type="pres">
      <dgm:prSet presAssocID="{666C5C19-6998-4C06-8BFE-454EC55347B0}" presName="bgRect" presStyleLbl="bgShp" presStyleIdx="1" presStyleCnt="5"/>
      <dgm:spPr/>
    </dgm:pt>
    <dgm:pt modelId="{2251226C-9356-4230-B293-500CE9EE69AD}" type="pres">
      <dgm:prSet presAssocID="{666C5C19-6998-4C06-8BFE-454EC55347B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15D0EC5C-B79A-44B3-B326-93B406B0A60B}" type="pres">
      <dgm:prSet presAssocID="{666C5C19-6998-4C06-8BFE-454EC55347B0}" presName="spaceRect" presStyleCnt="0"/>
      <dgm:spPr/>
    </dgm:pt>
    <dgm:pt modelId="{480ADA9E-079A-422A-9D2C-5CD1B45A4C87}" type="pres">
      <dgm:prSet presAssocID="{666C5C19-6998-4C06-8BFE-454EC55347B0}" presName="parTx" presStyleLbl="revTx" presStyleIdx="1" presStyleCnt="5">
        <dgm:presLayoutVars>
          <dgm:chMax val="0"/>
          <dgm:chPref val="0"/>
        </dgm:presLayoutVars>
      </dgm:prSet>
      <dgm:spPr/>
    </dgm:pt>
    <dgm:pt modelId="{F652A571-079E-41BD-91FB-47E112C5AFDF}" type="pres">
      <dgm:prSet presAssocID="{77A7BBF8-9648-4111-AF87-E165547285E7}" presName="sibTrans" presStyleCnt="0"/>
      <dgm:spPr/>
    </dgm:pt>
    <dgm:pt modelId="{6152FEFE-137F-4FB1-89B2-50CF121C89D6}" type="pres">
      <dgm:prSet presAssocID="{F8287A54-8150-42F5-A2F7-072D7D285D1D}" presName="compNode" presStyleCnt="0"/>
      <dgm:spPr/>
    </dgm:pt>
    <dgm:pt modelId="{4CB5033D-9834-4232-95BA-54F67F2C37B4}" type="pres">
      <dgm:prSet presAssocID="{F8287A54-8150-42F5-A2F7-072D7D285D1D}" presName="bgRect" presStyleLbl="bgShp" presStyleIdx="2" presStyleCnt="5"/>
      <dgm:spPr/>
    </dgm:pt>
    <dgm:pt modelId="{FA067A26-6583-47B3-9BEC-1AB4FD01ACF6}" type="pres">
      <dgm:prSet presAssocID="{F8287A54-8150-42F5-A2F7-072D7D285D1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lippery"/>
        </a:ext>
      </dgm:extLst>
    </dgm:pt>
    <dgm:pt modelId="{3F0D1024-4B88-4A13-A181-67762C77A30D}" type="pres">
      <dgm:prSet presAssocID="{F8287A54-8150-42F5-A2F7-072D7D285D1D}" presName="spaceRect" presStyleCnt="0"/>
      <dgm:spPr/>
    </dgm:pt>
    <dgm:pt modelId="{98C5D087-7E89-45CC-B628-15ED28AA3556}" type="pres">
      <dgm:prSet presAssocID="{F8287A54-8150-42F5-A2F7-072D7D285D1D}" presName="parTx" presStyleLbl="revTx" presStyleIdx="2" presStyleCnt="5">
        <dgm:presLayoutVars>
          <dgm:chMax val="0"/>
          <dgm:chPref val="0"/>
        </dgm:presLayoutVars>
      </dgm:prSet>
      <dgm:spPr/>
    </dgm:pt>
    <dgm:pt modelId="{EA964049-6721-4B4F-9ABF-1DBB9746EF8D}" type="pres">
      <dgm:prSet presAssocID="{B53B88B4-DF46-4C01-A632-DC63F15C8C85}" presName="sibTrans" presStyleCnt="0"/>
      <dgm:spPr/>
    </dgm:pt>
    <dgm:pt modelId="{E4BDCA15-FC45-4BE5-BB46-A1F70A799831}" type="pres">
      <dgm:prSet presAssocID="{BFD08AEA-CC0E-4F20-99B8-D6ADC88BD5E3}" presName="compNode" presStyleCnt="0"/>
      <dgm:spPr/>
    </dgm:pt>
    <dgm:pt modelId="{DCE0CC3E-4474-4E7B-BAF5-9221136D2A81}" type="pres">
      <dgm:prSet presAssocID="{BFD08AEA-CC0E-4F20-99B8-D6ADC88BD5E3}" presName="bgRect" presStyleLbl="bgShp" presStyleIdx="3" presStyleCnt="5"/>
      <dgm:spPr/>
    </dgm:pt>
    <dgm:pt modelId="{7BCF7669-3757-4DE0-8DB2-33B7ED909F65}" type="pres">
      <dgm:prSet presAssocID="{BFD08AEA-CC0E-4F20-99B8-D6ADC88BD5E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B1483E5B-D9DB-4CD0-89FD-7D4D40DBF689}" type="pres">
      <dgm:prSet presAssocID="{BFD08AEA-CC0E-4F20-99B8-D6ADC88BD5E3}" presName="spaceRect" presStyleCnt="0"/>
      <dgm:spPr/>
    </dgm:pt>
    <dgm:pt modelId="{A1FC03EA-0C80-45FF-AD2F-47CAAD544C57}" type="pres">
      <dgm:prSet presAssocID="{BFD08AEA-CC0E-4F20-99B8-D6ADC88BD5E3}" presName="parTx" presStyleLbl="revTx" presStyleIdx="3" presStyleCnt="5">
        <dgm:presLayoutVars>
          <dgm:chMax val="0"/>
          <dgm:chPref val="0"/>
        </dgm:presLayoutVars>
      </dgm:prSet>
      <dgm:spPr/>
    </dgm:pt>
    <dgm:pt modelId="{5A585939-0C7D-40D8-AC9A-00F1B2B77475}" type="pres">
      <dgm:prSet presAssocID="{46578E47-FDB3-497F-8252-457E44B4EBF8}" presName="sibTrans" presStyleCnt="0"/>
      <dgm:spPr/>
    </dgm:pt>
    <dgm:pt modelId="{1C4CD418-51DD-4D9D-BB01-DE7FC693541B}" type="pres">
      <dgm:prSet presAssocID="{228AC660-51A9-4A84-97A6-04B46A79FE10}" presName="compNode" presStyleCnt="0"/>
      <dgm:spPr/>
    </dgm:pt>
    <dgm:pt modelId="{D528F661-2B76-4B41-9401-480ECC82CFF4}" type="pres">
      <dgm:prSet presAssocID="{228AC660-51A9-4A84-97A6-04B46A79FE10}" presName="bgRect" presStyleLbl="bgShp" presStyleIdx="4" presStyleCnt="5"/>
      <dgm:spPr/>
    </dgm:pt>
    <dgm:pt modelId="{909922B5-C4EB-4550-8E00-EF1AE74443DD}" type="pres">
      <dgm:prSet presAssocID="{228AC660-51A9-4A84-97A6-04B46A79FE1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7539D8E3-A0F2-47F9-9940-3B927720F398}" type="pres">
      <dgm:prSet presAssocID="{228AC660-51A9-4A84-97A6-04B46A79FE10}" presName="spaceRect" presStyleCnt="0"/>
      <dgm:spPr/>
    </dgm:pt>
    <dgm:pt modelId="{D82CC426-3E70-4D26-AB45-CFE5CA1AC3C2}" type="pres">
      <dgm:prSet presAssocID="{228AC660-51A9-4A84-97A6-04B46A79FE1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5380717-A0DB-4AE7-A02D-F3272BC9C043}" srcId="{F2807F0C-230B-49B4-8401-B1EDC021880C}" destId="{98F03D03-25B1-4EA3-9A4C-0A73BDD109F9}" srcOrd="0" destOrd="0" parTransId="{A5E32C51-B057-4890-BFA5-D6B3697BAADA}" sibTransId="{28F6DFB1-620F-4567-8BF6-98494F036C08}"/>
    <dgm:cxn modelId="{BA23273B-46D3-4BD6-B5C5-419B0092B108}" type="presOf" srcId="{F8287A54-8150-42F5-A2F7-072D7D285D1D}" destId="{98C5D087-7E89-45CC-B628-15ED28AA3556}" srcOrd="0" destOrd="0" presId="urn:microsoft.com/office/officeart/2018/2/layout/IconVerticalSolidList"/>
    <dgm:cxn modelId="{B68B075F-C61C-4CAC-AAF1-A4B27480EE7A}" type="presOf" srcId="{F2807F0C-230B-49B4-8401-B1EDC021880C}" destId="{CE5A920B-BC7E-4BC5-BFD1-54770FD9A300}" srcOrd="0" destOrd="0" presId="urn:microsoft.com/office/officeart/2018/2/layout/IconVerticalSolidList"/>
    <dgm:cxn modelId="{BD9D755F-FF69-42FA-A78F-1CC1492066D4}" srcId="{F2807F0C-230B-49B4-8401-B1EDC021880C}" destId="{BFD08AEA-CC0E-4F20-99B8-D6ADC88BD5E3}" srcOrd="3" destOrd="0" parTransId="{7620DFEA-7FD8-4176-A2C0-26D654FD53BC}" sibTransId="{46578E47-FDB3-497F-8252-457E44B4EBF8}"/>
    <dgm:cxn modelId="{86DBD045-53ED-4ABF-AE2F-E8431D8E323F}" srcId="{F2807F0C-230B-49B4-8401-B1EDC021880C}" destId="{228AC660-51A9-4A84-97A6-04B46A79FE10}" srcOrd="4" destOrd="0" parTransId="{10001138-230A-4762-9668-E7E5493BD834}" sibTransId="{C6B64C78-0D8A-44C9-8274-B2307DF1E953}"/>
    <dgm:cxn modelId="{06D67D6A-49C3-40FC-BC68-A13A075B95E2}" srcId="{F2807F0C-230B-49B4-8401-B1EDC021880C}" destId="{666C5C19-6998-4C06-8BFE-454EC55347B0}" srcOrd="1" destOrd="0" parTransId="{26E84DEF-1B85-4954-84EB-F85C4FA92B40}" sibTransId="{77A7BBF8-9648-4111-AF87-E165547285E7}"/>
    <dgm:cxn modelId="{301C0154-76A1-4DB7-B23B-2BE884E8FA40}" type="presOf" srcId="{BFD08AEA-CC0E-4F20-99B8-D6ADC88BD5E3}" destId="{A1FC03EA-0C80-45FF-AD2F-47CAAD544C57}" srcOrd="0" destOrd="0" presId="urn:microsoft.com/office/officeart/2018/2/layout/IconVerticalSolidList"/>
    <dgm:cxn modelId="{8BFD7C59-627E-4EAB-9EA0-7AB14FDDC436}" srcId="{F2807F0C-230B-49B4-8401-B1EDC021880C}" destId="{F8287A54-8150-42F5-A2F7-072D7D285D1D}" srcOrd="2" destOrd="0" parTransId="{FED8A902-94D1-48CB-89B8-4389A3CF0675}" sibTransId="{B53B88B4-DF46-4C01-A632-DC63F15C8C85}"/>
    <dgm:cxn modelId="{2CC52181-602C-415B-96A8-1DA991D81129}" type="presOf" srcId="{666C5C19-6998-4C06-8BFE-454EC55347B0}" destId="{480ADA9E-079A-422A-9D2C-5CD1B45A4C87}" srcOrd="0" destOrd="0" presId="urn:microsoft.com/office/officeart/2018/2/layout/IconVerticalSolidList"/>
    <dgm:cxn modelId="{9023C9BD-ADE0-41BD-8D2A-AB958DD949DE}" type="presOf" srcId="{228AC660-51A9-4A84-97A6-04B46A79FE10}" destId="{D82CC426-3E70-4D26-AB45-CFE5CA1AC3C2}" srcOrd="0" destOrd="0" presId="urn:microsoft.com/office/officeart/2018/2/layout/IconVerticalSolidList"/>
    <dgm:cxn modelId="{18FE8FCA-ADE7-4639-8B1A-259483F1D73F}" type="presOf" srcId="{98F03D03-25B1-4EA3-9A4C-0A73BDD109F9}" destId="{22AB4D8B-E16F-48F1-A4E8-AB73FC1FA938}" srcOrd="0" destOrd="0" presId="urn:microsoft.com/office/officeart/2018/2/layout/IconVerticalSolidList"/>
    <dgm:cxn modelId="{6404D7E0-BD28-4421-A6B7-B265A72241A0}" type="presParOf" srcId="{CE5A920B-BC7E-4BC5-BFD1-54770FD9A300}" destId="{E0D06C93-A613-4B9E-915C-BAA0FEBE7D24}" srcOrd="0" destOrd="0" presId="urn:microsoft.com/office/officeart/2018/2/layout/IconVerticalSolidList"/>
    <dgm:cxn modelId="{D1075965-0E47-48FC-A9A3-8F49346F3A2B}" type="presParOf" srcId="{E0D06C93-A613-4B9E-915C-BAA0FEBE7D24}" destId="{713C71F1-5B45-4813-8BF0-54C1F1C18292}" srcOrd="0" destOrd="0" presId="urn:microsoft.com/office/officeart/2018/2/layout/IconVerticalSolidList"/>
    <dgm:cxn modelId="{212D691F-9EEA-400C-A78F-3BE7F2F23D79}" type="presParOf" srcId="{E0D06C93-A613-4B9E-915C-BAA0FEBE7D24}" destId="{9E2E28EA-1600-4014-BC90-F6E3800426FB}" srcOrd="1" destOrd="0" presId="urn:microsoft.com/office/officeart/2018/2/layout/IconVerticalSolidList"/>
    <dgm:cxn modelId="{EE32946E-FCEE-45EF-BFC3-23C0AC9EF863}" type="presParOf" srcId="{E0D06C93-A613-4B9E-915C-BAA0FEBE7D24}" destId="{7904F56C-EF2B-4830-8514-C2A88A706F28}" srcOrd="2" destOrd="0" presId="urn:microsoft.com/office/officeart/2018/2/layout/IconVerticalSolidList"/>
    <dgm:cxn modelId="{EFC9CE29-9892-46C2-94AF-ADE97EB81DBB}" type="presParOf" srcId="{E0D06C93-A613-4B9E-915C-BAA0FEBE7D24}" destId="{22AB4D8B-E16F-48F1-A4E8-AB73FC1FA938}" srcOrd="3" destOrd="0" presId="urn:microsoft.com/office/officeart/2018/2/layout/IconVerticalSolidList"/>
    <dgm:cxn modelId="{4AF11A66-936E-407F-9D61-59446342FEE2}" type="presParOf" srcId="{CE5A920B-BC7E-4BC5-BFD1-54770FD9A300}" destId="{2FD1A210-FB94-469B-A79E-FD70C9561A61}" srcOrd="1" destOrd="0" presId="urn:microsoft.com/office/officeart/2018/2/layout/IconVerticalSolidList"/>
    <dgm:cxn modelId="{0C6991F9-57A9-4576-9456-799EC6D23BBB}" type="presParOf" srcId="{CE5A920B-BC7E-4BC5-BFD1-54770FD9A300}" destId="{093C5249-03AE-4D1C-B709-EC677D77C14E}" srcOrd="2" destOrd="0" presId="urn:microsoft.com/office/officeart/2018/2/layout/IconVerticalSolidList"/>
    <dgm:cxn modelId="{D3B4FED5-4FE9-4790-8A8B-E7ABAEFD58FE}" type="presParOf" srcId="{093C5249-03AE-4D1C-B709-EC677D77C14E}" destId="{FE1F1E1F-4936-4125-A3A5-A41A2389FEC9}" srcOrd="0" destOrd="0" presId="urn:microsoft.com/office/officeart/2018/2/layout/IconVerticalSolidList"/>
    <dgm:cxn modelId="{50E622B4-CA64-4A80-A05A-5BF15CDFD65D}" type="presParOf" srcId="{093C5249-03AE-4D1C-B709-EC677D77C14E}" destId="{2251226C-9356-4230-B293-500CE9EE69AD}" srcOrd="1" destOrd="0" presId="urn:microsoft.com/office/officeart/2018/2/layout/IconVerticalSolidList"/>
    <dgm:cxn modelId="{65336C65-6478-4181-9E29-08E9BA989F09}" type="presParOf" srcId="{093C5249-03AE-4D1C-B709-EC677D77C14E}" destId="{15D0EC5C-B79A-44B3-B326-93B406B0A60B}" srcOrd="2" destOrd="0" presId="urn:microsoft.com/office/officeart/2018/2/layout/IconVerticalSolidList"/>
    <dgm:cxn modelId="{E9AB63E0-9247-4FBD-AD8A-E632E67E5622}" type="presParOf" srcId="{093C5249-03AE-4D1C-B709-EC677D77C14E}" destId="{480ADA9E-079A-422A-9D2C-5CD1B45A4C87}" srcOrd="3" destOrd="0" presId="urn:microsoft.com/office/officeart/2018/2/layout/IconVerticalSolidList"/>
    <dgm:cxn modelId="{9EC363F9-445D-4E5E-AC9F-59B890761D73}" type="presParOf" srcId="{CE5A920B-BC7E-4BC5-BFD1-54770FD9A300}" destId="{F652A571-079E-41BD-91FB-47E112C5AFDF}" srcOrd="3" destOrd="0" presId="urn:microsoft.com/office/officeart/2018/2/layout/IconVerticalSolidList"/>
    <dgm:cxn modelId="{E68BF02F-72C0-4CCD-B487-7C24A223A1C5}" type="presParOf" srcId="{CE5A920B-BC7E-4BC5-BFD1-54770FD9A300}" destId="{6152FEFE-137F-4FB1-89B2-50CF121C89D6}" srcOrd="4" destOrd="0" presId="urn:microsoft.com/office/officeart/2018/2/layout/IconVerticalSolidList"/>
    <dgm:cxn modelId="{412EEFDB-87A2-407A-9306-306CF94F2DF2}" type="presParOf" srcId="{6152FEFE-137F-4FB1-89B2-50CF121C89D6}" destId="{4CB5033D-9834-4232-95BA-54F67F2C37B4}" srcOrd="0" destOrd="0" presId="urn:microsoft.com/office/officeart/2018/2/layout/IconVerticalSolidList"/>
    <dgm:cxn modelId="{B9184982-A445-4D04-9F77-AD870B6DAE3B}" type="presParOf" srcId="{6152FEFE-137F-4FB1-89B2-50CF121C89D6}" destId="{FA067A26-6583-47B3-9BEC-1AB4FD01ACF6}" srcOrd="1" destOrd="0" presId="urn:microsoft.com/office/officeart/2018/2/layout/IconVerticalSolidList"/>
    <dgm:cxn modelId="{551FB1DC-1164-40A6-A9AC-BEC3ACA8AC7C}" type="presParOf" srcId="{6152FEFE-137F-4FB1-89B2-50CF121C89D6}" destId="{3F0D1024-4B88-4A13-A181-67762C77A30D}" srcOrd="2" destOrd="0" presId="urn:microsoft.com/office/officeart/2018/2/layout/IconVerticalSolidList"/>
    <dgm:cxn modelId="{79FFEF11-1DF6-4AA7-900A-0945C447FEE3}" type="presParOf" srcId="{6152FEFE-137F-4FB1-89B2-50CF121C89D6}" destId="{98C5D087-7E89-45CC-B628-15ED28AA3556}" srcOrd="3" destOrd="0" presId="urn:microsoft.com/office/officeart/2018/2/layout/IconVerticalSolidList"/>
    <dgm:cxn modelId="{8390FC93-F4E5-4093-B0AA-E409C72A74A2}" type="presParOf" srcId="{CE5A920B-BC7E-4BC5-BFD1-54770FD9A300}" destId="{EA964049-6721-4B4F-9ABF-1DBB9746EF8D}" srcOrd="5" destOrd="0" presId="urn:microsoft.com/office/officeart/2018/2/layout/IconVerticalSolidList"/>
    <dgm:cxn modelId="{015CCB5D-13B6-431B-B7DE-569030521A92}" type="presParOf" srcId="{CE5A920B-BC7E-4BC5-BFD1-54770FD9A300}" destId="{E4BDCA15-FC45-4BE5-BB46-A1F70A799831}" srcOrd="6" destOrd="0" presId="urn:microsoft.com/office/officeart/2018/2/layout/IconVerticalSolidList"/>
    <dgm:cxn modelId="{2F081AB6-51A8-4833-B813-70F342A90044}" type="presParOf" srcId="{E4BDCA15-FC45-4BE5-BB46-A1F70A799831}" destId="{DCE0CC3E-4474-4E7B-BAF5-9221136D2A81}" srcOrd="0" destOrd="0" presId="urn:microsoft.com/office/officeart/2018/2/layout/IconVerticalSolidList"/>
    <dgm:cxn modelId="{5422628D-5D87-4C63-B4A1-FD0AACA3081F}" type="presParOf" srcId="{E4BDCA15-FC45-4BE5-BB46-A1F70A799831}" destId="{7BCF7669-3757-4DE0-8DB2-33B7ED909F65}" srcOrd="1" destOrd="0" presId="urn:microsoft.com/office/officeart/2018/2/layout/IconVerticalSolidList"/>
    <dgm:cxn modelId="{749DC380-977E-4898-962B-466292CAB3EC}" type="presParOf" srcId="{E4BDCA15-FC45-4BE5-BB46-A1F70A799831}" destId="{B1483E5B-D9DB-4CD0-89FD-7D4D40DBF689}" srcOrd="2" destOrd="0" presId="urn:microsoft.com/office/officeart/2018/2/layout/IconVerticalSolidList"/>
    <dgm:cxn modelId="{2386CBE5-793C-4136-93F6-8DC4417A5565}" type="presParOf" srcId="{E4BDCA15-FC45-4BE5-BB46-A1F70A799831}" destId="{A1FC03EA-0C80-45FF-AD2F-47CAAD544C57}" srcOrd="3" destOrd="0" presId="urn:microsoft.com/office/officeart/2018/2/layout/IconVerticalSolidList"/>
    <dgm:cxn modelId="{FB4E3E75-B9F4-4FD9-8033-AAE2F80EEE76}" type="presParOf" srcId="{CE5A920B-BC7E-4BC5-BFD1-54770FD9A300}" destId="{5A585939-0C7D-40D8-AC9A-00F1B2B77475}" srcOrd="7" destOrd="0" presId="urn:microsoft.com/office/officeart/2018/2/layout/IconVerticalSolidList"/>
    <dgm:cxn modelId="{F9C91ADF-87C0-4A92-992B-B17D57E56A0A}" type="presParOf" srcId="{CE5A920B-BC7E-4BC5-BFD1-54770FD9A300}" destId="{1C4CD418-51DD-4D9D-BB01-DE7FC693541B}" srcOrd="8" destOrd="0" presId="urn:microsoft.com/office/officeart/2018/2/layout/IconVerticalSolidList"/>
    <dgm:cxn modelId="{35B73ED7-21AD-4F62-ADB5-9C69CD8626BA}" type="presParOf" srcId="{1C4CD418-51DD-4D9D-BB01-DE7FC693541B}" destId="{D528F661-2B76-4B41-9401-480ECC82CFF4}" srcOrd="0" destOrd="0" presId="urn:microsoft.com/office/officeart/2018/2/layout/IconVerticalSolidList"/>
    <dgm:cxn modelId="{156B2930-7736-4617-BCCC-552AC8DAEFAB}" type="presParOf" srcId="{1C4CD418-51DD-4D9D-BB01-DE7FC693541B}" destId="{909922B5-C4EB-4550-8E00-EF1AE74443DD}" srcOrd="1" destOrd="0" presId="urn:microsoft.com/office/officeart/2018/2/layout/IconVerticalSolidList"/>
    <dgm:cxn modelId="{883B233C-EBBC-4FBA-AFA8-5E643125EA89}" type="presParOf" srcId="{1C4CD418-51DD-4D9D-BB01-DE7FC693541B}" destId="{7539D8E3-A0F2-47F9-9940-3B927720F398}" srcOrd="2" destOrd="0" presId="urn:microsoft.com/office/officeart/2018/2/layout/IconVerticalSolidList"/>
    <dgm:cxn modelId="{C98B1BAF-3796-4015-97B2-F88F5F02AA12}" type="presParOf" srcId="{1C4CD418-51DD-4D9D-BB01-DE7FC693541B}" destId="{D82CC426-3E70-4D26-AB45-CFE5CA1AC3C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C71F1-5B45-4813-8BF0-54C1F1C18292}">
      <dsp:nvSpPr>
        <dsp:cNvPr id="0" name=""/>
        <dsp:cNvSpPr/>
      </dsp:nvSpPr>
      <dsp:spPr>
        <a:xfrm>
          <a:off x="0" y="3599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2E28EA-1600-4014-BC90-F6E3800426FB}">
      <dsp:nvSpPr>
        <dsp:cNvPr id="0" name=""/>
        <dsp:cNvSpPr/>
      </dsp:nvSpPr>
      <dsp:spPr>
        <a:xfrm>
          <a:off x="231902" y="176088"/>
          <a:ext cx="421641" cy="4216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B4D8B-E16F-48F1-A4E8-AB73FC1FA938}">
      <dsp:nvSpPr>
        <dsp:cNvPr id="0" name=""/>
        <dsp:cNvSpPr/>
      </dsp:nvSpPr>
      <dsp:spPr>
        <a:xfrm>
          <a:off x="885447" y="3599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FORECAST STAFFING NEEDS AND SERVICE LEVELS AS THIS ENSURES THAT IT HAS ADEQUATE RESOURCES.</a:t>
          </a:r>
          <a:endParaRPr lang="en-US" sz="1400" kern="1200" dirty="0"/>
        </a:p>
      </dsp:txBody>
      <dsp:txXfrm>
        <a:off x="885447" y="3599"/>
        <a:ext cx="5797927" cy="766621"/>
      </dsp:txXfrm>
    </dsp:sp>
    <dsp:sp modelId="{FE1F1E1F-4936-4125-A3A5-A41A2389FEC9}">
      <dsp:nvSpPr>
        <dsp:cNvPr id="0" name=""/>
        <dsp:cNvSpPr/>
      </dsp:nvSpPr>
      <dsp:spPr>
        <a:xfrm>
          <a:off x="0" y="961875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51226C-9356-4230-B293-500CE9EE69AD}">
      <dsp:nvSpPr>
        <dsp:cNvPr id="0" name=""/>
        <dsp:cNvSpPr/>
      </dsp:nvSpPr>
      <dsp:spPr>
        <a:xfrm>
          <a:off x="231902" y="1134365"/>
          <a:ext cx="421641" cy="4216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ADA9E-079A-422A-9D2C-5CD1B45A4C87}">
      <dsp:nvSpPr>
        <dsp:cNvPr id="0" name=""/>
        <dsp:cNvSpPr/>
      </dsp:nvSpPr>
      <dsp:spPr>
        <a:xfrm>
          <a:off x="885447" y="961875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IDENTIFY PROCESS BOTTLENECKS AS SIMULATION CAN PINPOINT WHERE DELAYS OCCUR WHETHER DUE TO IMPROPER STAFF LEVELS, INADEQUATE SKILLS/TRAINING, FLAWED PROCEDURES OR TECHNOLOGY ISSUES.</a:t>
          </a:r>
          <a:endParaRPr lang="en-US" sz="1400" kern="1200"/>
        </a:p>
      </dsp:txBody>
      <dsp:txXfrm>
        <a:off x="885447" y="961875"/>
        <a:ext cx="5797927" cy="766621"/>
      </dsp:txXfrm>
    </dsp:sp>
    <dsp:sp modelId="{4CB5033D-9834-4232-95BA-54F67F2C37B4}">
      <dsp:nvSpPr>
        <dsp:cNvPr id="0" name=""/>
        <dsp:cNvSpPr/>
      </dsp:nvSpPr>
      <dsp:spPr>
        <a:xfrm>
          <a:off x="0" y="1920151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67A26-6583-47B3-9BEC-1AB4FD01ACF6}">
      <dsp:nvSpPr>
        <dsp:cNvPr id="0" name=""/>
        <dsp:cNvSpPr/>
      </dsp:nvSpPr>
      <dsp:spPr>
        <a:xfrm>
          <a:off x="231902" y="2092641"/>
          <a:ext cx="421641" cy="4216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5D087-7E89-45CC-B628-15ED28AA3556}">
      <dsp:nvSpPr>
        <dsp:cNvPr id="0" name=""/>
        <dsp:cNvSpPr/>
      </dsp:nvSpPr>
      <dsp:spPr>
        <a:xfrm>
          <a:off x="885447" y="1920151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MAKING CHANGES TO A REAL SUPPORT CENTER CAN INVOLVE BUSINESS RISKS IF IT NEGATIVELY IMPACTS OPERATIONS.</a:t>
          </a:r>
          <a:endParaRPr lang="en-US" sz="1400" kern="1200" dirty="0"/>
        </a:p>
      </dsp:txBody>
      <dsp:txXfrm>
        <a:off x="885447" y="1920151"/>
        <a:ext cx="5797927" cy="766621"/>
      </dsp:txXfrm>
    </dsp:sp>
    <dsp:sp modelId="{DCE0CC3E-4474-4E7B-BAF5-9221136D2A81}">
      <dsp:nvSpPr>
        <dsp:cNvPr id="0" name=""/>
        <dsp:cNvSpPr/>
      </dsp:nvSpPr>
      <dsp:spPr>
        <a:xfrm>
          <a:off x="0" y="2878428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F7669-3757-4DE0-8DB2-33B7ED909F65}">
      <dsp:nvSpPr>
        <dsp:cNvPr id="0" name=""/>
        <dsp:cNvSpPr/>
      </dsp:nvSpPr>
      <dsp:spPr>
        <a:xfrm>
          <a:off x="231902" y="3050918"/>
          <a:ext cx="421641" cy="4216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C03EA-0C80-45FF-AD2F-47CAAD544C57}">
      <dsp:nvSpPr>
        <dsp:cNvPr id="0" name=""/>
        <dsp:cNvSpPr/>
      </dsp:nvSpPr>
      <dsp:spPr>
        <a:xfrm>
          <a:off x="885447" y="2878428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OPTIMIZE EFFICIENCY.</a:t>
          </a:r>
          <a:endParaRPr lang="en-US" sz="1400" kern="1200"/>
        </a:p>
      </dsp:txBody>
      <dsp:txXfrm>
        <a:off x="885447" y="2878428"/>
        <a:ext cx="5797927" cy="766621"/>
      </dsp:txXfrm>
    </dsp:sp>
    <dsp:sp modelId="{D528F661-2B76-4B41-9401-480ECC82CFF4}">
      <dsp:nvSpPr>
        <dsp:cNvPr id="0" name=""/>
        <dsp:cNvSpPr/>
      </dsp:nvSpPr>
      <dsp:spPr>
        <a:xfrm>
          <a:off x="0" y="3836704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922B5-C4EB-4550-8E00-EF1AE74443DD}">
      <dsp:nvSpPr>
        <dsp:cNvPr id="0" name=""/>
        <dsp:cNvSpPr/>
      </dsp:nvSpPr>
      <dsp:spPr>
        <a:xfrm>
          <a:off x="231902" y="4009194"/>
          <a:ext cx="421641" cy="4216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CC426-3E70-4D26-AB45-CFE5CA1AC3C2}">
      <dsp:nvSpPr>
        <dsp:cNvPr id="0" name=""/>
        <dsp:cNvSpPr/>
      </dsp:nvSpPr>
      <dsp:spPr>
        <a:xfrm>
          <a:off x="885447" y="3836704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SIMULATION ALLOWS STRESS TESTING FOR PEAK PERIODS LIKE NEW PRODUCT LAUNCHES OR MAJOR OUTAGES.</a:t>
          </a:r>
          <a:endParaRPr lang="en-US" sz="1400" kern="1200"/>
        </a:p>
      </dsp:txBody>
      <dsp:txXfrm>
        <a:off x="885447" y="3836704"/>
        <a:ext cx="5797927" cy="766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C25F-712C-B040-33A6-7B57E7478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support center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4105E-0C3C-50D3-DA28-6682714A4E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39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9AAC58-FAD9-17A1-5B53-D9E23A4C3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5" y="1317431"/>
            <a:ext cx="6909479" cy="4232055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924FD-E0EA-8B9A-3277-00CAC6448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Customer case model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C28410-24C7-F456-C58D-8A419F95A3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1800" dirty="0"/>
              <a:t>Severity</a:t>
            </a:r>
          </a:p>
          <a:p>
            <a:r>
              <a:rPr lang="en-US" sz="1800" dirty="0"/>
              <a:t>Priority</a:t>
            </a:r>
          </a:p>
          <a:p>
            <a:r>
              <a:rPr lang="en-US" sz="1800" dirty="0" err="1"/>
              <a:t>Customername</a:t>
            </a:r>
            <a:endParaRPr lang="en-US" sz="1800" dirty="0"/>
          </a:p>
          <a:p>
            <a:r>
              <a:rPr lang="en-US" sz="1800" dirty="0" err="1"/>
              <a:t>Problemdescription</a:t>
            </a:r>
            <a:endParaRPr lang="en-US" sz="1800" dirty="0"/>
          </a:p>
          <a:p>
            <a:r>
              <a:rPr lang="en-US" sz="1800" dirty="0" err="1"/>
              <a:t>Errorcode</a:t>
            </a:r>
            <a:endParaRPr lang="en-US" sz="1800" dirty="0"/>
          </a:p>
          <a:p>
            <a:r>
              <a:rPr lang="en-US" sz="1800" dirty="0" err="1"/>
              <a:t>Producttype</a:t>
            </a:r>
            <a:endParaRPr lang="en-US" sz="1800" dirty="0"/>
          </a:p>
          <a:p>
            <a:r>
              <a:rPr lang="en-US" sz="18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757980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F2B4-6990-DE19-5044-C729F35E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attributes of a support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4EBDC-C2EA-18DB-A7C5-2F87EB1495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Severity level (1-5): Measures the impact of the issue on system/product functionality from minor ( 5 ) to complete disruption ( 1).</a:t>
            </a:r>
          </a:p>
          <a:p>
            <a:r>
              <a:rPr lang="en-US" dirty="0"/>
              <a:t>Priority level (1-5): Urgency based on severity, customer sla, and importance. 5 = low impact and 1 = needs immediate attention.</a:t>
            </a:r>
          </a:p>
          <a:p>
            <a:r>
              <a:rPr lang="en-US" dirty="0"/>
              <a:t>Customer name: The individual or company experiencing the issues. Some customers are standard or ordinary whereas some are premium.</a:t>
            </a:r>
          </a:p>
          <a:p>
            <a:r>
              <a:rPr lang="en-US" dirty="0"/>
              <a:t>Problem description: free text detailing behaviors, steps to reproduce, relevant context.</a:t>
            </a:r>
          </a:p>
          <a:p>
            <a:r>
              <a:rPr lang="en-US" dirty="0"/>
              <a:t>Error code (100-150): System-generated code categorizing specific error conditions.</a:t>
            </a:r>
          </a:p>
          <a:p>
            <a:r>
              <a:rPr lang="en-US" dirty="0"/>
              <a:t>Product type: classifies product line, component with issue</a:t>
            </a:r>
          </a:p>
          <a:p>
            <a:r>
              <a:rPr lang="en-US" dirty="0"/>
              <a:t>Proposed solution: suggested fix for evaluation to resolve a case.</a:t>
            </a:r>
          </a:p>
        </p:txBody>
      </p:sp>
    </p:spTree>
    <p:extLst>
      <p:ext uri="{BB962C8B-B14F-4D97-AF65-F5344CB8AC3E}">
        <p14:creationId xmlns:p14="http://schemas.microsoft.com/office/powerpoint/2010/main" val="1047275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81A8-A148-B521-31D9-C8D2785E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Contrasting severity vs priority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C75D-CF19-C104-4C14-42DD6E42CE2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Severity means technical impact and doesn’t directly account for time or customer sla’S. </a:t>
            </a:r>
          </a:p>
          <a:p>
            <a:r>
              <a:rPr lang="en-US" dirty="0"/>
              <a:t>PRIORITY INCORPORATES BUSINESS IMPACT BY AKSING TWO CRITICAL QUESTIONS: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HOW URGENT IS FAST RESOLUTION FOR THIS CUSTOMER BASED ON THEIR SUPPORT LEVEL AGREEMENT?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WHAT IS THE BREADTH OF IMPACT – HOW MANY OTHER PROCESSES, CUSTOMERS, OR CAPABILITIES DOES IT DISABLE?</a:t>
            </a:r>
          </a:p>
        </p:txBody>
      </p:sp>
    </p:spTree>
    <p:extLst>
      <p:ext uri="{BB962C8B-B14F-4D97-AF65-F5344CB8AC3E}">
        <p14:creationId xmlns:p14="http://schemas.microsoft.com/office/powerpoint/2010/main" val="3469147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F304-E1C8-932E-85ED-D49CE192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knowledge to resolve cases: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86278-0C41-8599-64C2-D456E2F03A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Product documentation: Technical manuals detailing api usage, architecture, component interactions, breakdown of subsystems.</a:t>
            </a:r>
          </a:p>
          <a:p>
            <a:r>
              <a:rPr lang="en-US" dirty="0"/>
              <a:t>Known defects database information system that keeps track of already reported or identified defects and bugs in products.</a:t>
            </a:r>
          </a:p>
          <a:p>
            <a:r>
              <a:rPr lang="en-US" dirty="0"/>
              <a:t>Existing solutions library searchable knowledge base of customer scenarios mapped to vetted solutions, drawn from historical cases, release notes, field escalations.</a:t>
            </a:r>
          </a:p>
          <a:p>
            <a:r>
              <a:rPr lang="en-US" dirty="0"/>
              <a:t>Configuration references optimal configuration settings for components.</a:t>
            </a:r>
          </a:p>
        </p:txBody>
      </p:sp>
    </p:spTree>
    <p:extLst>
      <p:ext uri="{BB962C8B-B14F-4D97-AF65-F5344CB8AC3E}">
        <p14:creationId xmlns:p14="http://schemas.microsoft.com/office/powerpoint/2010/main" val="1533763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D63C-FA5B-E5F7-48A2-36EEA5AE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of knowledge base articles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43BA6-9889-90E8-61F2-E62EB1D2DF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Title: &lt;xxxx&gt;</a:t>
            </a:r>
          </a:p>
          <a:p>
            <a:r>
              <a:rPr lang="en-US" dirty="0"/>
              <a:t>Metadata taxonomy tags: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Product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Version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Environment</a:t>
            </a:r>
          </a:p>
          <a:p>
            <a:r>
              <a:rPr lang="en-US" dirty="0"/>
              <a:t>Symptoms: &lt;yyyy&gt;</a:t>
            </a:r>
          </a:p>
          <a:p>
            <a:r>
              <a:rPr lang="en-US" dirty="0"/>
              <a:t>Cause: &lt;zzzz&gt;</a:t>
            </a:r>
          </a:p>
          <a:p>
            <a:r>
              <a:rPr lang="en-US" dirty="0"/>
              <a:t>Affected users: &lt;aaaa&gt;</a:t>
            </a:r>
          </a:p>
          <a:p>
            <a:r>
              <a:rPr lang="en-US" dirty="0"/>
              <a:t>Steps to reproduce: &lt;Rrrr&gt;</a:t>
            </a:r>
          </a:p>
          <a:p>
            <a:r>
              <a:rPr lang="en-US" dirty="0"/>
              <a:t>Workarounds: &lt;wwww&gt;</a:t>
            </a:r>
          </a:p>
          <a:p>
            <a:r>
              <a:rPr lang="en-US" dirty="0"/>
              <a:t>Solution: &lt;ssss&gt;</a:t>
            </a:r>
          </a:p>
        </p:txBody>
      </p:sp>
    </p:spTree>
    <p:extLst>
      <p:ext uri="{BB962C8B-B14F-4D97-AF65-F5344CB8AC3E}">
        <p14:creationId xmlns:p14="http://schemas.microsoft.com/office/powerpoint/2010/main" val="185842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FA5B-B602-E29F-36D6-7332EA9DD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70797"/>
          </a:xfrm>
        </p:spPr>
        <p:txBody>
          <a:bodyPr/>
          <a:lstStyle/>
          <a:p>
            <a:r>
              <a:rPr lang="en-US" dirty="0"/>
              <a:t>Customer case state machine</a:t>
            </a:r>
          </a:p>
        </p:txBody>
      </p:sp>
      <p:pic>
        <p:nvPicPr>
          <p:cNvPr id="5" name="Content Placeholder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26B059D2-87A3-43F9-DDFF-A293352F7C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50771" y="1719944"/>
            <a:ext cx="8621487" cy="514363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1A0068-7EF0-CD17-81F3-17EC05850101}"/>
              </a:ext>
            </a:extLst>
          </p:cNvPr>
          <p:cNvSpPr txBox="1"/>
          <p:nvPr/>
        </p:nvSpPr>
        <p:spPr>
          <a:xfrm>
            <a:off x="326572" y="2214694"/>
            <a:ext cx="2982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CustomerCaseGenerated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CustomerCasesRouted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CustomerCaseAtLevel1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CustomerCaseAtLevel2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CustomerCaseAtLevel3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Final/Terminating State</a:t>
            </a:r>
          </a:p>
        </p:txBody>
      </p:sp>
    </p:spTree>
    <p:extLst>
      <p:ext uri="{BB962C8B-B14F-4D97-AF65-F5344CB8AC3E}">
        <p14:creationId xmlns:p14="http://schemas.microsoft.com/office/powerpoint/2010/main" val="2310795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D00D-A63F-CCDC-0C06-720D767A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36971"/>
            <a:ext cx="10364451" cy="1306771"/>
          </a:xfrm>
        </p:spPr>
        <p:txBody>
          <a:bodyPr/>
          <a:lstStyle/>
          <a:p>
            <a:r>
              <a:rPr lang="en-US" dirty="0"/>
              <a:t>Coupled model: technical support center</a:t>
            </a:r>
          </a:p>
        </p:txBody>
      </p:sp>
      <p:pic>
        <p:nvPicPr>
          <p:cNvPr id="5" name="Content Placeholder 4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CCB00746-3E1B-4E1C-35F5-9A122A078B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3774" y="1643742"/>
            <a:ext cx="11278226" cy="4877287"/>
          </a:xfrm>
        </p:spPr>
      </p:pic>
    </p:spTree>
    <p:extLst>
      <p:ext uri="{BB962C8B-B14F-4D97-AF65-F5344CB8AC3E}">
        <p14:creationId xmlns:p14="http://schemas.microsoft.com/office/powerpoint/2010/main" val="3788325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2C217DE-5F1D-460D-B5F4-970C1C1F3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FE93EA1A-378C-45AE-968D-71E569D5C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15">
            <a:extLst>
              <a:ext uri="{FF2B5EF4-FFF2-40B4-BE49-F238E27FC236}">
                <a16:creationId xmlns:a16="http://schemas.microsoft.com/office/drawing/2014/main" id="{79CFDBBD-3954-4FC3-9D75-D314EBCEE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4" y="618517"/>
            <a:ext cx="3995589" cy="5596019"/>
          </a:xfrm>
          <a:prstGeom prst="roundRect">
            <a:avLst>
              <a:gd name="adj" fmla="val 483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C4FC759-9695-689D-3988-90EAB983B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6" y="1388698"/>
            <a:ext cx="3668137" cy="1338870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BA5F69D7-ED74-7821-F3E9-DB39C9E06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86" y="4053033"/>
            <a:ext cx="3668137" cy="1467254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4B8C3D-F70D-46E4-82BC-5DF371A09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E62B69-D647-B9EF-5091-53EBB23F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520" y="618517"/>
            <a:ext cx="5855416" cy="1596177"/>
          </a:xfrm>
        </p:spPr>
        <p:txBody>
          <a:bodyPr>
            <a:normAutofit/>
          </a:bodyPr>
          <a:lstStyle/>
          <a:p>
            <a:r>
              <a:rPr lang="en-US"/>
              <a:t>Component: case generator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E8547-91A9-BA61-4750-CC8081A56B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2520" y="2367092"/>
            <a:ext cx="5855415" cy="384744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/>
              <a:t>This represents a component that randomly generates customer support cases. It is designed to simulate the arrival of new support tickets in a customer service system.</a:t>
            </a:r>
          </a:p>
          <a:p>
            <a:pPr>
              <a:lnSpc>
                <a:spcPct val="110000"/>
              </a:lnSpc>
            </a:pPr>
            <a:r>
              <a:rPr lang="en-US"/>
              <a:t>Each generated case contains attributes like priority, severity, customer name, product type, error code, problem description, etc. the values for each are randomly generated each time.</a:t>
            </a:r>
          </a:p>
          <a:p>
            <a:pPr marL="0" indent="0">
              <a:lnSpc>
                <a:spcPct val="110000"/>
              </a:lnSpc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04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B4C3-4823-AECE-0F25-216A8BC6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component: support cENTER 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BDD43-65ED-2623-52AA-8164B8D69B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rOUTES INCOMING CUSTOMER SUPPORT CASES TO THE APPROPRIATE SUPPORT PERSONNEL.</a:t>
            </a:r>
          </a:p>
          <a:p>
            <a:r>
              <a:rPr lang="en-US" dirty="0"/>
              <a:t>cHECKS FOR THESE ATTRIBUTES severity, Priority and customer name.</a:t>
            </a:r>
          </a:p>
          <a:p>
            <a:r>
              <a:rPr lang="en-US" dirty="0"/>
              <a:t>Routes high </a:t>
            </a:r>
            <a:r>
              <a:rPr lang="en-US" dirty="0" err="1"/>
              <a:t>sev</a:t>
            </a:r>
            <a:r>
              <a:rPr lang="en-US" dirty="0"/>
              <a:t>/</a:t>
            </a:r>
            <a:r>
              <a:rPr lang="en-US" dirty="0" err="1"/>
              <a:t>Pri</a:t>
            </a:r>
            <a:r>
              <a:rPr lang="en-US" dirty="0"/>
              <a:t> and premium customers directly to </a:t>
            </a:r>
            <a:r>
              <a:rPr lang="en-US" dirty="0" err="1"/>
              <a:t>pse</a:t>
            </a:r>
            <a:r>
              <a:rPr lang="en-US" dirty="0"/>
              <a:t>.</a:t>
            </a:r>
          </a:p>
          <a:p>
            <a:r>
              <a:rPr lang="en-US" dirty="0"/>
              <a:t>Routes medium </a:t>
            </a:r>
            <a:r>
              <a:rPr lang="en-US" dirty="0" err="1"/>
              <a:t>sev</a:t>
            </a:r>
            <a:r>
              <a:rPr lang="en-US" dirty="0"/>
              <a:t>/</a:t>
            </a:r>
            <a:r>
              <a:rPr lang="en-US" dirty="0" err="1"/>
              <a:t>pri</a:t>
            </a:r>
            <a:r>
              <a:rPr lang="en-US" dirty="0"/>
              <a:t> cases to </a:t>
            </a:r>
            <a:r>
              <a:rPr lang="en-US" dirty="0" err="1"/>
              <a:t>ee</a:t>
            </a:r>
            <a:r>
              <a:rPr lang="en-US" dirty="0"/>
              <a:t>.</a:t>
            </a:r>
          </a:p>
          <a:p>
            <a:r>
              <a:rPr lang="en-US" dirty="0"/>
              <a:t>Routes low </a:t>
            </a:r>
            <a:r>
              <a:rPr lang="en-US" dirty="0" err="1"/>
              <a:t>sev</a:t>
            </a:r>
            <a:r>
              <a:rPr lang="en-US" dirty="0"/>
              <a:t>/</a:t>
            </a:r>
            <a:r>
              <a:rPr lang="en-US" dirty="0" err="1"/>
              <a:t>pri</a:t>
            </a:r>
            <a:r>
              <a:rPr lang="en-US" dirty="0"/>
              <a:t> cases to </a:t>
            </a:r>
            <a:r>
              <a:rPr lang="en-US" dirty="0" err="1"/>
              <a:t>tse</a:t>
            </a:r>
            <a:r>
              <a:rPr lang="en-US" dirty="0"/>
              <a:t>.</a:t>
            </a:r>
          </a:p>
          <a:p>
            <a:r>
              <a:rPr lang="en-US" dirty="0"/>
              <a:t>Maintains separate queues for cases routed to </a:t>
            </a:r>
            <a:r>
              <a:rPr lang="en-US" dirty="0" err="1"/>
              <a:t>pse</a:t>
            </a:r>
            <a:r>
              <a:rPr lang="en-US" dirty="0"/>
              <a:t>, </a:t>
            </a:r>
            <a:r>
              <a:rPr lang="en-US" dirty="0" err="1"/>
              <a:t>ee</a:t>
            </a:r>
            <a:r>
              <a:rPr lang="en-US" dirty="0"/>
              <a:t> and </a:t>
            </a:r>
            <a:r>
              <a:rPr lang="en-US" dirty="0" err="1"/>
              <a:t>tse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5152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AF2918A-1C5B-42DB-81F0-39DF7ED15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25F6D9BC-491D-426B-8C90-6B090419E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iagram of technical support engineer&#10;&#10;Description automatically generated">
            <a:extLst>
              <a:ext uri="{FF2B5EF4-FFF2-40B4-BE49-F238E27FC236}">
                <a16:creationId xmlns:a16="http://schemas.microsoft.com/office/drawing/2014/main" id="{830E3306-F73E-E8AA-B878-325AA04E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445" y="686829"/>
            <a:ext cx="3427091" cy="2596021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Content Placeholder 4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4C0F6350-D000-F817-6120-B5A66D110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445" y="4325176"/>
            <a:ext cx="3427091" cy="1113803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7F1914C-EC2D-465E-A932-04CD9F4E2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30ED4B-09E0-7174-4051-4509E306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40831"/>
            <a:ext cx="6564205" cy="1573863"/>
          </a:xfrm>
        </p:spPr>
        <p:txBody>
          <a:bodyPr>
            <a:normAutofit/>
          </a:bodyPr>
          <a:lstStyle/>
          <a:p>
            <a:r>
              <a:rPr lang="en-US" dirty="0"/>
              <a:t>Support personnel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4E9B4B-38E2-343C-7356-E4CBF291BD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564207" cy="3881309"/>
          </a:xfrm>
        </p:spPr>
        <p:txBody>
          <a:bodyPr>
            <a:normAutofit/>
          </a:bodyPr>
          <a:lstStyle/>
          <a:p>
            <a:r>
              <a:rPr lang="en-US" dirty="0"/>
              <a:t>Level I: Technical support ENGINEER ( TSE )</a:t>
            </a:r>
          </a:p>
          <a:p>
            <a:r>
              <a:rPr lang="en-US" dirty="0"/>
              <a:t>LEVEL 2: ESCALATION ENGINEER ( EE )</a:t>
            </a:r>
          </a:p>
          <a:p>
            <a:r>
              <a:rPr lang="en-US" dirty="0" err="1"/>
              <a:t>lEVEL</a:t>
            </a:r>
            <a:r>
              <a:rPr lang="en-US" dirty="0"/>
              <a:t> 3: PREMIUM SUPPORT ENGINEER ( PSE )</a:t>
            </a:r>
          </a:p>
        </p:txBody>
      </p:sp>
    </p:spTree>
    <p:extLst>
      <p:ext uri="{BB962C8B-B14F-4D97-AF65-F5344CB8AC3E}">
        <p14:creationId xmlns:p14="http://schemas.microsoft.com/office/powerpoint/2010/main" val="4069725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3254AE-C4CD-426D-A6E8-7FA13B0F8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finger touching a blue circle with icons&#10;&#10;Description automatically generated">
            <a:extLst>
              <a:ext uri="{FF2B5EF4-FFF2-40B4-BE49-F238E27FC236}">
                <a16:creationId xmlns:a16="http://schemas.microsoft.com/office/drawing/2014/main" id="{1A04F6EC-A931-3B9D-F72D-D9BD07B6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5" y="2214694"/>
            <a:ext cx="4770219" cy="318412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C53434-A0C7-4A81-8EB0-D460DAD9B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59CB0C-3F90-D8E3-4EA3-AE5222A10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technical SUPPORT CENTER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724FE-41C4-D87B-CE56-A4F736A92A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860493" cy="3424107"/>
          </a:xfrm>
        </p:spPr>
        <p:txBody>
          <a:bodyPr>
            <a:normAutofit/>
          </a:bodyPr>
          <a:lstStyle/>
          <a:p>
            <a:r>
              <a:rPr lang="en-US" dirty="0"/>
              <a:t>A Technical support center, sometimes also called a help desk.</a:t>
            </a:r>
          </a:p>
          <a:p>
            <a:r>
              <a:rPr lang="en-US" dirty="0"/>
              <a:t>They provide assistance and troubleshooting for technical issues customer’s experience with a company’s products or services.</a:t>
            </a:r>
          </a:p>
        </p:txBody>
      </p:sp>
    </p:spTree>
    <p:extLst>
      <p:ext uri="{BB962C8B-B14F-4D97-AF65-F5344CB8AC3E}">
        <p14:creationId xmlns:p14="http://schemas.microsoft.com/office/powerpoint/2010/main" val="1933974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291EF210-0348-7D25-4A13-F433F26B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43" y="2339919"/>
            <a:ext cx="6299887" cy="2063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E445D-7350-6F26-9DEC-F0168B4ECE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740509" cy="3881309"/>
          </a:xfrm>
        </p:spPr>
        <p:txBody>
          <a:bodyPr>
            <a:normAutofit/>
          </a:bodyPr>
          <a:lstStyle/>
          <a:p>
            <a:r>
              <a:rPr lang="en-US" sz="1800"/>
              <a:t>This is the lowest tier within the support organization, characterized by a limited scope of</a:t>
            </a:r>
          </a:p>
          <a:p>
            <a:r>
              <a:rPr lang="en-US" sz="1800"/>
              <a:t>knowledge that is confined to pre-existing faults or bugs</a:t>
            </a:r>
          </a:p>
          <a:p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1FC68-9321-622B-F47F-84ABBD509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9035769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TSE : Technical support engineers</a:t>
            </a:r>
          </a:p>
        </p:txBody>
      </p:sp>
    </p:spTree>
    <p:extLst>
      <p:ext uri="{BB962C8B-B14F-4D97-AF65-F5344CB8AC3E}">
        <p14:creationId xmlns:p14="http://schemas.microsoft.com/office/powerpoint/2010/main" val="2613703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fferent coloured organisers">
            <a:extLst>
              <a:ext uri="{FF2B5EF4-FFF2-40B4-BE49-F238E27FC236}">
                <a16:creationId xmlns:a16="http://schemas.microsoft.com/office/drawing/2014/main" id="{07CC9D75-A8F1-0D2C-9E22-4CF413070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00" r="32194" b="1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D7780-A272-43A7-D558-B055D1B91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050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 dirty="0"/>
              <a:t>EE: Escalation engineer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D3E23-B561-6C59-89A6-22DC4FAA27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65048" y="2367092"/>
            <a:ext cx="6672887" cy="34241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Thoroughly investigate issue to determine if it is a system fault.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Identify and provide relevant documentation or knowledge base articles to help resolve issues.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Leverage list of known workaround/solutions for specific error codes or issues.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Broad familiarity with product documentation &amp; kb articles.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Follow </a:t>
            </a:r>
            <a:r>
              <a:rPr lang="en-US" sz="1700" dirty="0" err="1"/>
              <a:t>fifo</a:t>
            </a:r>
            <a:r>
              <a:rPr lang="en-US" sz="1700" dirty="0"/>
              <a:t> queue to ensure fair case pick up order.</a:t>
            </a:r>
          </a:p>
        </p:txBody>
      </p:sp>
    </p:spTree>
    <p:extLst>
      <p:ext uri="{BB962C8B-B14F-4D97-AF65-F5344CB8AC3E}">
        <p14:creationId xmlns:p14="http://schemas.microsoft.com/office/powerpoint/2010/main" val="3552140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12C68-6756-FD2C-6338-3B79644E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Ee: leverages advanced knowledge</a:t>
            </a:r>
          </a:p>
        </p:txBody>
      </p:sp>
      <p:pic>
        <p:nvPicPr>
          <p:cNvPr id="5" name="Content Placeholder 4" descr="A table with text on it&#10;&#10;Description automatically generated">
            <a:extLst>
              <a:ext uri="{FF2B5EF4-FFF2-40B4-BE49-F238E27FC236}">
                <a16:creationId xmlns:a16="http://schemas.microsoft.com/office/drawing/2014/main" id="{F5405110-201F-1256-35A9-E4D52169923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48412" y="2306694"/>
            <a:ext cx="6956903" cy="2244612"/>
          </a:xfr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D7A4593-F305-47D9-127F-F77A368A7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85" y="2214694"/>
            <a:ext cx="4592144" cy="382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6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147B0-98EF-9936-DD7C-3D7FC982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Pse: Premium support engineer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03FC4-1E1F-A49B-84C7-55F7D5EDC6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Highest level of product expertise</a:t>
            </a:r>
          </a:p>
          <a:p>
            <a:r>
              <a:rPr lang="en-US" dirty="0"/>
              <a:t>In-depth understanding of architecture, code base.</a:t>
            </a:r>
          </a:p>
          <a:p>
            <a:r>
              <a:rPr lang="en-US" dirty="0"/>
              <a:t>Ability to dive into source code to uncover and fix bugs.</a:t>
            </a:r>
          </a:p>
          <a:p>
            <a:r>
              <a:rPr lang="en-US" dirty="0"/>
              <a:t>Highest case resolution probability – nearly 100%.</a:t>
            </a:r>
          </a:p>
          <a:p>
            <a:r>
              <a:rPr lang="en-US" dirty="0"/>
              <a:t>Critical for customer retention and issue prevention.</a:t>
            </a:r>
          </a:p>
          <a:p>
            <a:r>
              <a:rPr lang="en-US" dirty="0"/>
              <a:t>Improve product quality by identifying and fixing code defects.</a:t>
            </a:r>
          </a:p>
        </p:txBody>
      </p:sp>
    </p:spTree>
    <p:extLst>
      <p:ext uri="{BB962C8B-B14F-4D97-AF65-F5344CB8AC3E}">
        <p14:creationId xmlns:p14="http://schemas.microsoft.com/office/powerpoint/2010/main" val="2597289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66A08-ACDD-8A2E-68BE-6AA0FFD45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mechanisms b/w support personnel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A94D2-5C48-C12E-0CA1-EBD831458CA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83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014C6-577E-B63B-138E-68B0AEA9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387" y="189430"/>
            <a:ext cx="10364451" cy="604838"/>
          </a:xfrm>
        </p:spPr>
        <p:txBody>
          <a:bodyPr/>
          <a:lstStyle/>
          <a:p>
            <a:r>
              <a:rPr lang="en-GB" dirty="0"/>
              <a:t>EXPERIMENTS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5D1906-DFD2-D634-7DBC-5DE766F401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71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46F2B05-D14A-46C1-B94D-81BAFA34C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a headset&#10;&#10;Description automatically generated">
            <a:extLst>
              <a:ext uri="{FF2B5EF4-FFF2-40B4-BE49-F238E27FC236}">
                <a16:creationId xmlns:a16="http://schemas.microsoft.com/office/drawing/2014/main" id="{0567AE30-37F2-A906-2F3B-779CE4D0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704" y="1412725"/>
            <a:ext cx="3840815" cy="4064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21F734-A85A-4FEA-8CB8-6C72B8195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9F370-5B59-72B6-CE3B-B728CF6657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4065" y="2367092"/>
            <a:ext cx="5855415" cy="384744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/>
              <a:t>Diagnosing and resolving technical issues, such as software glitches, hardware failures, and system malfunctions, through troubleshooting, FAQs, and error guides.</a:t>
            </a:r>
          </a:p>
          <a:p>
            <a:pPr>
              <a:lnSpc>
                <a:spcPct val="110000"/>
              </a:lnSpc>
            </a:pPr>
            <a:r>
              <a:rPr lang="en-US" sz="1900"/>
              <a:t>Providing how-to-support and training for new and existing products and features.</a:t>
            </a:r>
          </a:p>
          <a:p>
            <a:pPr>
              <a:lnSpc>
                <a:spcPct val="110000"/>
              </a:lnSpc>
            </a:pPr>
            <a:r>
              <a:rPr lang="en-US" sz="1900"/>
              <a:t>Logging and tracking issues to spot trends and common problems.</a:t>
            </a:r>
          </a:p>
          <a:p>
            <a:pPr>
              <a:lnSpc>
                <a:spcPct val="110000"/>
              </a:lnSpc>
            </a:pPr>
            <a:r>
              <a:rPr lang="en-US" sz="1900"/>
              <a:t>Escalating complex issues to specialized technical teams.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2A08B-B613-4314-C0FE-E96BA7C2A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5855416" cy="1596177"/>
          </a:xfrm>
        </p:spPr>
        <p:txBody>
          <a:bodyPr>
            <a:normAutofit/>
          </a:bodyPr>
          <a:lstStyle/>
          <a:p>
            <a:r>
              <a:rPr lang="en-US" dirty="0"/>
              <a:t>Key functions</a:t>
            </a:r>
          </a:p>
        </p:txBody>
      </p:sp>
    </p:spTree>
    <p:extLst>
      <p:ext uri="{BB962C8B-B14F-4D97-AF65-F5344CB8AC3E}">
        <p14:creationId xmlns:p14="http://schemas.microsoft.com/office/powerpoint/2010/main" val="229145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C2FDA-77A4-286A-9C5C-7A91B863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F7833-C04F-82A8-C41A-847AAEB76C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Reduce costs by resolving issues quickly and reducing repeat calls.</a:t>
            </a:r>
          </a:p>
          <a:p>
            <a:r>
              <a:rPr lang="en-US" dirty="0"/>
              <a:t>Improve customer satisfaction by providing self-service options and fast, useful support.</a:t>
            </a:r>
          </a:p>
          <a:p>
            <a:r>
              <a:rPr lang="en-US" dirty="0"/>
              <a:t>Identify opportunities by spotting trends from logged issues, opportunities for product/feature improvements emerge.</a:t>
            </a:r>
          </a:p>
          <a:p>
            <a:r>
              <a:rPr lang="en-US" dirty="0"/>
              <a:t>Support adoption of new offerings with training resources and expert help readily available.</a:t>
            </a:r>
          </a:p>
        </p:txBody>
      </p:sp>
    </p:spTree>
    <p:extLst>
      <p:ext uri="{BB962C8B-B14F-4D97-AF65-F5344CB8AC3E}">
        <p14:creationId xmlns:p14="http://schemas.microsoft.com/office/powerpoint/2010/main" val="338233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a headset&#10;&#10;Description automatically generated">
            <a:extLst>
              <a:ext uri="{FF2B5EF4-FFF2-40B4-BE49-F238E27FC236}">
                <a16:creationId xmlns:a16="http://schemas.microsoft.com/office/drawing/2014/main" id="{35B8E0CC-DACF-F0E3-523B-CD06C607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43" y="1261064"/>
            <a:ext cx="6299887" cy="42209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3483F-A5EB-9E12-6FCE-C2BCC851A5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740509" cy="3881309"/>
          </a:xfrm>
        </p:spPr>
        <p:txBody>
          <a:bodyPr>
            <a:normAutofit/>
          </a:bodyPr>
          <a:lstStyle/>
          <a:p>
            <a:r>
              <a:rPr lang="en-US" sz="1700" dirty="0"/>
              <a:t>Here are some statistics on the customer support volume at major tech companies’ technical support center.</a:t>
            </a:r>
          </a:p>
          <a:p>
            <a:r>
              <a:rPr lang="en-US" sz="1700" dirty="0"/>
              <a:t>Amazon has over 300 million active customer accounts worldwide.</a:t>
            </a:r>
          </a:p>
          <a:p>
            <a:r>
              <a:rPr lang="en-US" sz="1700" dirty="0"/>
              <a:t>An estimated value of receiving 3.8 million customer support contacts per day on average, which is 114 million per month.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D4786-E3D9-84D3-1D7B-1388EC0A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Information on Amazon</a:t>
            </a:r>
          </a:p>
        </p:txBody>
      </p:sp>
    </p:spTree>
    <p:extLst>
      <p:ext uri="{BB962C8B-B14F-4D97-AF65-F5344CB8AC3E}">
        <p14:creationId xmlns:p14="http://schemas.microsoft.com/office/powerpoint/2010/main" val="2173083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headphones and using a computer&#10;&#10;Description automatically generated">
            <a:extLst>
              <a:ext uri="{FF2B5EF4-FFF2-40B4-BE49-F238E27FC236}">
                <a16:creationId xmlns:a16="http://schemas.microsoft.com/office/drawing/2014/main" id="{F873DFFA-40B9-53F1-4BB2-79069395E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43" y="1623308"/>
            <a:ext cx="6299887" cy="3496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C0D6D-122E-3A87-3BEB-4DF7665523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740509" cy="3881309"/>
          </a:xfrm>
        </p:spPr>
        <p:txBody>
          <a:bodyPr>
            <a:normAutofit/>
          </a:bodyPr>
          <a:lstStyle/>
          <a:p>
            <a:r>
              <a:rPr lang="en-US" sz="1800" dirty="0"/>
              <a:t>Oracle has over 435,000 customers globally across various products and cloud service offerings.</a:t>
            </a:r>
          </a:p>
          <a:p>
            <a:r>
              <a:rPr lang="en-US" sz="1800" dirty="0"/>
              <a:t>An estimate based on its customer base size could be between 5-10 million customer support cases registered per month across all channels.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542F3-D2C3-FC96-3C1D-0A670A05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Information on oracle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64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D58954F-C5AC-4BE0-811D-8DFE18E35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59E835-CE77-4DCC-8EC3-1924094D3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6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envelopes">
            <a:extLst>
              <a:ext uri="{FF2B5EF4-FFF2-40B4-BE49-F238E27FC236}">
                <a16:creationId xmlns:a16="http://schemas.microsoft.com/office/drawing/2014/main" id="{141E348E-0967-FB04-13C6-B2A47F059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9" r="29530" b="-1"/>
          <a:stretch/>
        </p:blipFill>
        <p:spPr>
          <a:xfrm>
            <a:off x="8157374" y="10"/>
            <a:ext cx="4034626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3B59B5-123A-4DC5-87BD-6D3E22FA6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1A3EDF-5F51-4D46-BC86-2529BA973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 dirty="0"/>
              <a:t>Information on google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F36A-B59A-6E76-CC9B-DC0D79338C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672887" cy="3424107"/>
          </a:xfrm>
        </p:spPr>
        <p:txBody>
          <a:bodyPr>
            <a:normAutofit/>
          </a:bodyPr>
          <a:lstStyle/>
          <a:p>
            <a:r>
              <a:rPr lang="en-US" dirty="0"/>
              <a:t>GOOGLE HAS OVER 1.5 BILLION GMAIL USERS GLOBALLY AS OF 2020 DATA.</a:t>
            </a:r>
          </a:p>
          <a:p>
            <a:r>
              <a:rPr lang="en-US" dirty="0"/>
              <a:t>IT IS ESTIMATED THAT GOOGLE RECIEVES 271,768 EMAILS PER MINUTE TO ITS GMAIL CUSTOMER SUPPORT, WHICH WORKS OUT TO OVER 390 MILLION EMAILS PER MONTH.</a:t>
            </a:r>
          </a:p>
        </p:txBody>
      </p:sp>
    </p:spTree>
    <p:extLst>
      <p:ext uri="{BB962C8B-B14F-4D97-AF65-F5344CB8AC3E}">
        <p14:creationId xmlns:p14="http://schemas.microsoft.com/office/powerpoint/2010/main" val="4078058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87563-39B0-3873-65C2-24682428A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global INDUSTRY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70157-FF90-F9B8-71EF-0CCD1A1979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096626" cy="34241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according TO PROJECTIONS, THE GLOBAL CUSTOMER SERVICE INDUSTRY SIZE WAS APPROXIMATELY $420 BILLION IN 2022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salesforce – THE LEADER IN CUSTOMER RELATIONSHIP MANAGEMENT( CRM ) SOFTWARE GENERATED OVER $26 BILLITION IN REVENUE IN 2022, WITH SUPPORT SERVICES A KEY ELEMENT.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IBM – GENERATES REVENUE OF AROUND $60 BILLION IN TECHNICAL SUPPORT &amp; SERVICES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ORACLE - SUPPORT REVENUES WERE AROUND $7.40 BILLIN IN 2022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5" name="Picture 4" descr="A magnifying glass over a graph&#10;&#10;Description automatically generated">
            <a:extLst>
              <a:ext uri="{FF2B5EF4-FFF2-40B4-BE49-F238E27FC236}">
                <a16:creationId xmlns:a16="http://schemas.microsoft.com/office/drawing/2014/main" id="{7629FB62-FBB6-385F-82B8-5883D531E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5087"/>
          <a:stretch/>
        </p:blipFill>
        <p:spPr>
          <a:xfrm>
            <a:off x="7370064" y="2505456"/>
            <a:ext cx="3494466" cy="2935224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34084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F5D8E-646A-16B1-CF81-D96EB9BF8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3700"/>
              <a:t>WHY SIMULATION FOR SUPPORT CENTERS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CD63AA-65E0-5315-774E-A4D894149D6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01590008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3326706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558</TotalTime>
  <Words>1122</Words>
  <Application>Microsoft Office PowerPoint</Application>
  <PresentationFormat>Widescreen</PresentationFormat>
  <Paragraphs>114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Droplet</vt:lpstr>
      <vt:lpstr>Technical support center</vt:lpstr>
      <vt:lpstr>technical SUPPORT CENTER</vt:lpstr>
      <vt:lpstr>Key functions</vt:lpstr>
      <vt:lpstr>Business value</vt:lpstr>
      <vt:lpstr>Information on Amazon</vt:lpstr>
      <vt:lpstr>Information on oracle</vt:lpstr>
      <vt:lpstr>Information on google</vt:lpstr>
      <vt:lpstr>global INDUSTRY SIZE</vt:lpstr>
      <vt:lpstr>WHY SIMULATION FOR SUPPORT CENTERS</vt:lpstr>
      <vt:lpstr>Customer case model</vt:lpstr>
      <vt:lpstr>Key attributes of a support case</vt:lpstr>
      <vt:lpstr>Contrasting severity vs priority</vt:lpstr>
      <vt:lpstr>Leveraging knowledge to resolve cases:</vt:lpstr>
      <vt:lpstr>Template of knowledge base articles</vt:lpstr>
      <vt:lpstr>Customer case state machine</vt:lpstr>
      <vt:lpstr>Coupled model: technical support center</vt:lpstr>
      <vt:lpstr>Component: case generator</vt:lpstr>
      <vt:lpstr>component: support cENTER router</vt:lpstr>
      <vt:lpstr>Support personnel</vt:lpstr>
      <vt:lpstr>TSE : Technical support engineers</vt:lpstr>
      <vt:lpstr>EE: Escalation engineer</vt:lpstr>
      <vt:lpstr>Ee: leverages advanced knowledge</vt:lpstr>
      <vt:lpstr>Pse: Premium support engineer</vt:lpstr>
      <vt:lpstr>Feedback mechanisms b/w support personnel</vt:lpstr>
      <vt:lpstr>EXPERIMENTS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support center</dc:title>
  <dc:creator>Shreyansh Khandelwal (Student)</dc:creator>
  <cp:lastModifiedBy>Shreyansh Khandelwal (Student)</cp:lastModifiedBy>
  <cp:revision>17</cp:revision>
  <dcterms:created xsi:type="dcterms:W3CDTF">2023-11-28T20:31:19Z</dcterms:created>
  <dcterms:modified xsi:type="dcterms:W3CDTF">2023-11-29T07:59:02Z</dcterms:modified>
</cp:coreProperties>
</file>